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19"/>
  </p:handoutMasterIdLst>
  <p:sldIdLst>
    <p:sldId id="256" r:id="rId2"/>
    <p:sldId id="257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1" r:id="rId12"/>
    <p:sldId id="270" r:id="rId13"/>
    <p:sldId id="272" r:id="rId14"/>
    <p:sldId id="273" r:id="rId15"/>
    <p:sldId id="277" r:id="rId16"/>
    <p:sldId id="275" r:id="rId17"/>
    <p:sldId id="276" r:id="rId18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137" cy="512222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0506" y="0"/>
            <a:ext cx="3077137" cy="512222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r">
              <a:defRPr sz="1200"/>
            </a:lvl1pPr>
          </a:lstStyle>
          <a:p>
            <a:fld id="{81B142D1-DFEA-4F5E-9652-6647CD3D16C2}" type="datetimeFigureOut">
              <a:rPr lang="en-GB" smtClean="0"/>
              <a:pPr/>
              <a:t>09/05/2017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0755"/>
            <a:ext cx="3077137" cy="512222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0506" y="9720755"/>
            <a:ext cx="3077137" cy="512222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r">
              <a:defRPr sz="1200"/>
            </a:lvl1pPr>
          </a:lstStyle>
          <a:p>
            <a:fld id="{584DC506-D147-4164-B2B3-AAF2A4F31138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3CCE853-CC9D-44FB-8AC1-3A185C03C278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6F727A7-2461-45EE-B139-492FC87A4B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CCE853-CC9D-44FB-8AC1-3A185C03C278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F727A7-2461-45EE-B139-492FC87A4B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CCE853-CC9D-44FB-8AC1-3A185C03C278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F727A7-2461-45EE-B139-492FC87A4B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CCE853-CC9D-44FB-8AC1-3A185C03C278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F727A7-2461-45EE-B139-492FC87A4B4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CCE853-CC9D-44FB-8AC1-3A185C03C278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F727A7-2461-45EE-B139-492FC87A4B4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CCE853-CC9D-44FB-8AC1-3A185C03C278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F727A7-2461-45EE-B139-492FC87A4B4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CCE853-CC9D-44FB-8AC1-3A185C03C278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F727A7-2461-45EE-B139-492FC87A4B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CCE853-CC9D-44FB-8AC1-3A185C03C278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F727A7-2461-45EE-B139-492FC87A4B4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CCE853-CC9D-44FB-8AC1-3A185C03C278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F727A7-2461-45EE-B139-492FC87A4B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3CCE853-CC9D-44FB-8AC1-3A185C03C278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F727A7-2461-45EE-B139-492FC87A4B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3CCE853-CC9D-44FB-8AC1-3A185C03C278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6F727A7-2461-45EE-B139-492FC87A4B4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3CCE853-CC9D-44FB-8AC1-3A185C03C278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6F727A7-2461-45EE-B139-492FC87A4B4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057400"/>
            <a:ext cx="81534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Project Control Venture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Innovating Project Development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554162"/>
            <a:ext cx="71628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Three Phases</a:t>
            </a:r>
          </a:p>
          <a:p>
            <a:pPr lvl="1"/>
            <a:r>
              <a:rPr lang="en-US" dirty="0" smtClean="0"/>
              <a:t>Feasibility Study</a:t>
            </a:r>
          </a:p>
          <a:p>
            <a:pPr lvl="1"/>
            <a:r>
              <a:rPr lang="en-US" dirty="0" smtClean="0"/>
              <a:t>Start Up</a:t>
            </a:r>
          </a:p>
          <a:p>
            <a:pPr lvl="3"/>
            <a:r>
              <a:rPr lang="en-US" dirty="0" smtClean="0"/>
              <a:t>The Training Centre</a:t>
            </a:r>
          </a:p>
          <a:p>
            <a:pPr lvl="3"/>
            <a:r>
              <a:rPr lang="en-US" dirty="0" smtClean="0"/>
              <a:t>Pilot Projects</a:t>
            </a:r>
          </a:p>
          <a:p>
            <a:pPr lvl="4"/>
            <a:r>
              <a:rPr lang="en-US" dirty="0" smtClean="0"/>
              <a:t>Small</a:t>
            </a:r>
          </a:p>
          <a:p>
            <a:pPr lvl="4"/>
            <a:r>
              <a:rPr lang="en-US" dirty="0" smtClean="0"/>
              <a:t>Medium</a:t>
            </a:r>
          </a:p>
          <a:p>
            <a:pPr lvl="4"/>
            <a:r>
              <a:rPr lang="en-US" dirty="0" smtClean="0"/>
              <a:t>Large</a:t>
            </a:r>
          </a:p>
          <a:p>
            <a:pPr lvl="1"/>
            <a:r>
              <a:rPr lang="en-US" dirty="0" smtClean="0"/>
              <a:t>Roll out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5</a:t>
            </a:r>
            <a:r>
              <a:rPr lang="en-GB" dirty="0" smtClean="0"/>
              <a:t>-Year Projections</a:t>
            </a:r>
            <a:endParaRPr lang="en-US" dirty="0" smtClean="0"/>
          </a:p>
          <a:p>
            <a:pPr lvl="1"/>
            <a:r>
              <a:rPr lang="en-US" dirty="0" smtClean="0"/>
              <a:t>Illustrations</a:t>
            </a:r>
          </a:p>
          <a:p>
            <a:pPr lvl="1"/>
            <a:r>
              <a:rPr lang="en-US" dirty="0" smtClean="0"/>
              <a:t>Scenarios</a:t>
            </a:r>
          </a:p>
          <a:p>
            <a:pPr lvl="3"/>
            <a:endParaRPr lang="en-US" dirty="0" smtClean="0"/>
          </a:p>
          <a:p>
            <a:pPr lvl="3">
              <a:buNone/>
            </a:pPr>
            <a:r>
              <a:rPr lang="en-US" dirty="0" smtClean="0"/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Plan - Timing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554162"/>
            <a:ext cx="71628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5</a:t>
            </a:r>
            <a:r>
              <a:rPr lang="en-GB" dirty="0" smtClean="0"/>
              <a:t>-Year Projections</a:t>
            </a:r>
            <a:endParaRPr lang="en-US" dirty="0" smtClean="0"/>
          </a:p>
          <a:p>
            <a:pPr lvl="1"/>
            <a:r>
              <a:rPr lang="en-US" dirty="0" smtClean="0"/>
              <a:t>Illustrations</a:t>
            </a:r>
          </a:p>
          <a:p>
            <a:pPr lvl="2"/>
            <a:r>
              <a:rPr lang="en-US" dirty="0" smtClean="0"/>
              <a:t>Profit &amp; Loss</a:t>
            </a:r>
          </a:p>
          <a:p>
            <a:pPr lvl="2"/>
            <a:r>
              <a:rPr lang="en-US" dirty="0" smtClean="0"/>
              <a:t>Balance Sheet</a:t>
            </a:r>
          </a:p>
          <a:p>
            <a:pPr lvl="2"/>
            <a:r>
              <a:rPr lang="en-US" dirty="0" smtClean="0"/>
              <a:t>Cash Flow Statement</a:t>
            </a:r>
          </a:p>
          <a:p>
            <a:pPr lvl="2"/>
            <a:r>
              <a:rPr lang="en-US" dirty="0" smtClean="0"/>
              <a:t>Income &amp; Expenditures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Scenarios</a:t>
            </a:r>
          </a:p>
          <a:p>
            <a:pPr lvl="2"/>
            <a:r>
              <a:rPr lang="en-US" dirty="0" smtClean="0"/>
              <a:t>Year 1 (all scenarios)</a:t>
            </a:r>
          </a:p>
          <a:p>
            <a:pPr lvl="2"/>
            <a:r>
              <a:rPr lang="en-US" dirty="0" smtClean="0"/>
              <a:t>Years 2 to 5</a:t>
            </a:r>
          </a:p>
          <a:p>
            <a:pPr lvl="3"/>
            <a:r>
              <a:rPr lang="en-US" dirty="0" smtClean="0"/>
              <a:t>Target </a:t>
            </a:r>
          </a:p>
          <a:p>
            <a:pPr lvl="3"/>
            <a:r>
              <a:rPr lang="en-US" dirty="0" smtClean="0"/>
              <a:t>Conservative</a:t>
            </a:r>
          </a:p>
          <a:p>
            <a:pPr lvl="3"/>
            <a:r>
              <a:rPr lang="en-US" dirty="0" smtClean="0"/>
              <a:t>Ambitious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Plan - Finance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554162"/>
            <a:ext cx="71628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Portfolio</a:t>
            </a:r>
          </a:p>
          <a:p>
            <a:pPr lvl="1"/>
            <a:r>
              <a:rPr lang="en-US" dirty="0" smtClean="0"/>
              <a:t>The Oil &amp; Gas Industry</a:t>
            </a:r>
          </a:p>
          <a:p>
            <a:pPr lvl="1"/>
            <a:r>
              <a:rPr lang="en-US" dirty="0" smtClean="0"/>
              <a:t>The Power Industry</a:t>
            </a:r>
          </a:p>
          <a:p>
            <a:pPr lvl="1"/>
            <a:r>
              <a:rPr lang="en-US" dirty="0" smtClean="0"/>
              <a:t>The Water Industry</a:t>
            </a:r>
          </a:p>
          <a:p>
            <a:pPr lvl="1"/>
            <a:r>
              <a:rPr lang="en-US" dirty="0" smtClean="0"/>
              <a:t>Agriculture</a:t>
            </a:r>
          </a:p>
          <a:p>
            <a:pPr lvl="1"/>
            <a:endParaRPr lang="en-US" dirty="0" smtClean="0"/>
          </a:p>
          <a:p>
            <a:r>
              <a:rPr lang="en-GB" dirty="0" smtClean="0"/>
              <a:t>Each Project</a:t>
            </a:r>
            <a:endParaRPr lang="en-US" dirty="0" smtClean="0"/>
          </a:p>
          <a:p>
            <a:pPr lvl="1"/>
            <a:r>
              <a:rPr lang="en-US" dirty="0" smtClean="0"/>
              <a:t>Free Feasibility Study</a:t>
            </a:r>
          </a:p>
          <a:p>
            <a:pPr lvl="1"/>
            <a:r>
              <a:rPr lang="en-US" dirty="0" smtClean="0"/>
              <a:t>Risk Free Trial</a:t>
            </a:r>
          </a:p>
          <a:p>
            <a:pPr lvl="1"/>
            <a:r>
              <a:rPr lang="en-US" dirty="0" smtClean="0"/>
              <a:t>Continuation</a:t>
            </a:r>
          </a:p>
          <a:p>
            <a:pPr lvl="3"/>
            <a:endParaRPr lang="en-US" dirty="0" smtClean="0"/>
          </a:p>
          <a:p>
            <a:pPr lvl="3">
              <a:buNone/>
            </a:pPr>
            <a:r>
              <a:rPr lang="en-US" dirty="0" smtClean="0"/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Projects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554162"/>
            <a:ext cx="71628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We have come as far as we can in preparing the way for a launch of the Project Control Venture.</a:t>
            </a:r>
          </a:p>
          <a:p>
            <a:endParaRPr lang="en-US" dirty="0" smtClean="0"/>
          </a:p>
          <a:p>
            <a:r>
              <a:rPr lang="en-US" dirty="0" smtClean="0"/>
              <a:t>What is needed now is interest from the Government of one of the four nations and start of a feasibility study with participation of a government nominated person.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PHC MOU - Money Flow [1 of 4]</a:t>
            </a:r>
            <a:endParaRPr lang="en-GB" dirty="0"/>
          </a:p>
        </p:txBody>
      </p:sp>
      <p:sp>
        <p:nvSpPr>
          <p:cNvPr id="44" name="Rectangle 43"/>
          <p:cNvSpPr/>
          <p:nvPr/>
        </p:nvSpPr>
        <p:spPr>
          <a:xfrm>
            <a:off x="4800600" y="2362200"/>
            <a:ext cx="1752600" cy="762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GB" sz="1600" b="1" dirty="0" smtClean="0"/>
              <a:t>PHC License Revenue</a:t>
            </a:r>
          </a:p>
        </p:txBody>
      </p:sp>
      <p:sp>
        <p:nvSpPr>
          <p:cNvPr id="45" name="Rectangle 44"/>
          <p:cNvSpPr/>
          <p:nvPr/>
        </p:nvSpPr>
        <p:spPr>
          <a:xfrm>
            <a:off x="4343400" y="1219200"/>
            <a:ext cx="2667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GB" sz="1600" b="1" dirty="0" smtClean="0"/>
              <a:t>Project Owner</a:t>
            </a:r>
          </a:p>
        </p:txBody>
      </p:sp>
      <p:sp>
        <p:nvSpPr>
          <p:cNvPr id="46" name="Rectangle 45"/>
          <p:cNvSpPr/>
          <p:nvPr/>
        </p:nvSpPr>
        <p:spPr>
          <a:xfrm>
            <a:off x="5943600" y="4343400"/>
            <a:ext cx="2667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GB" sz="1600" b="1" dirty="0" smtClean="0"/>
              <a:t>Tier 1 Subscriber</a:t>
            </a:r>
          </a:p>
        </p:txBody>
      </p:sp>
      <p:sp>
        <p:nvSpPr>
          <p:cNvPr id="47" name="Rectangle 46"/>
          <p:cNvSpPr/>
          <p:nvPr/>
        </p:nvSpPr>
        <p:spPr>
          <a:xfrm>
            <a:off x="5791200" y="5029200"/>
            <a:ext cx="2667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GB" sz="1600" b="1" dirty="0" smtClean="0"/>
              <a:t>Tier 2 Subscriber</a:t>
            </a:r>
          </a:p>
        </p:txBody>
      </p:sp>
      <p:sp>
        <p:nvSpPr>
          <p:cNvPr id="48" name="Rectangle 47"/>
          <p:cNvSpPr/>
          <p:nvPr/>
        </p:nvSpPr>
        <p:spPr>
          <a:xfrm>
            <a:off x="3733800" y="5715000"/>
            <a:ext cx="2667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GB" sz="1600" b="1" dirty="0" smtClean="0"/>
              <a:t>Investor (TVP) </a:t>
            </a:r>
            <a:endParaRPr lang="en-GB" sz="1600" b="1" dirty="0" smtClean="0"/>
          </a:p>
        </p:txBody>
      </p:sp>
      <p:sp>
        <p:nvSpPr>
          <p:cNvPr id="49" name="Rectangle 48"/>
          <p:cNvSpPr/>
          <p:nvPr/>
        </p:nvSpPr>
        <p:spPr>
          <a:xfrm>
            <a:off x="1676400" y="3276600"/>
            <a:ext cx="2667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GB" sz="1600" b="1" dirty="0" smtClean="0"/>
              <a:t>PHC Owner</a:t>
            </a:r>
          </a:p>
        </p:txBody>
      </p:sp>
      <p:sp>
        <p:nvSpPr>
          <p:cNvPr id="50" name="Rectangle 49"/>
          <p:cNvSpPr/>
          <p:nvPr/>
        </p:nvSpPr>
        <p:spPr>
          <a:xfrm>
            <a:off x="2133600" y="3962400"/>
            <a:ext cx="2667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GB" sz="1600" b="1" dirty="0" smtClean="0"/>
              <a:t>DT Owner</a:t>
            </a:r>
          </a:p>
        </p:txBody>
      </p:sp>
      <p:sp>
        <p:nvSpPr>
          <p:cNvPr id="51" name="Rectangle 50"/>
          <p:cNvSpPr/>
          <p:nvPr/>
        </p:nvSpPr>
        <p:spPr>
          <a:xfrm>
            <a:off x="2438400" y="4724400"/>
            <a:ext cx="2667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GB" sz="1600" b="1" dirty="0" smtClean="0"/>
              <a:t>The Gateway</a:t>
            </a:r>
          </a:p>
        </p:txBody>
      </p:sp>
      <p:sp>
        <p:nvSpPr>
          <p:cNvPr id="52" name="Rectangle 51"/>
          <p:cNvSpPr/>
          <p:nvPr/>
        </p:nvSpPr>
        <p:spPr>
          <a:xfrm>
            <a:off x="6172200" y="3581400"/>
            <a:ext cx="2667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GB" sz="1600" b="1" dirty="0" smtClean="0"/>
              <a:t>Local Representative</a:t>
            </a:r>
          </a:p>
        </p:txBody>
      </p:sp>
      <p:sp>
        <p:nvSpPr>
          <p:cNvPr id="54" name="Down Arrow 53"/>
          <p:cNvSpPr/>
          <p:nvPr/>
        </p:nvSpPr>
        <p:spPr>
          <a:xfrm>
            <a:off x="5638800" y="1752600"/>
            <a:ext cx="1524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6" name="Straight Arrow Connector 55"/>
          <p:cNvCxnSpPr/>
          <p:nvPr/>
        </p:nvCxnSpPr>
        <p:spPr>
          <a:xfrm flipH="1">
            <a:off x="4114800" y="2819400"/>
            <a:ext cx="4572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>
            <a:off x="4724400" y="3276600"/>
            <a:ext cx="2286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flipH="1">
            <a:off x="5029200" y="3352800"/>
            <a:ext cx="76200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5257800" y="3352800"/>
            <a:ext cx="152400" cy="2209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5410200" y="3352800"/>
            <a:ext cx="381000" cy="1524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>
            <a:off x="5715000" y="3352800"/>
            <a:ext cx="3048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6629400" y="2895600"/>
            <a:ext cx="4572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3962400" y="2983468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32%</a:t>
            </a:r>
            <a:endParaRPr lang="en-GB" dirty="0"/>
          </a:p>
        </p:txBody>
      </p:sp>
      <p:sp>
        <p:nvSpPr>
          <p:cNvPr id="77" name="TextBox 76"/>
          <p:cNvSpPr txBox="1"/>
          <p:nvPr/>
        </p:nvSpPr>
        <p:spPr>
          <a:xfrm>
            <a:off x="4398899" y="3657600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10%</a:t>
            </a:r>
            <a:endParaRPr lang="en-GB" dirty="0"/>
          </a:p>
        </p:txBody>
      </p:sp>
      <p:sp>
        <p:nvSpPr>
          <p:cNvPr id="78" name="TextBox 77"/>
          <p:cNvSpPr txBox="1"/>
          <p:nvPr/>
        </p:nvSpPr>
        <p:spPr>
          <a:xfrm>
            <a:off x="4876800" y="4419600"/>
            <a:ext cx="484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1%</a:t>
            </a:r>
            <a:endParaRPr lang="en-GB" dirty="0"/>
          </a:p>
        </p:txBody>
      </p:sp>
      <p:sp>
        <p:nvSpPr>
          <p:cNvPr id="79" name="TextBox 78"/>
          <p:cNvSpPr txBox="1"/>
          <p:nvPr/>
        </p:nvSpPr>
        <p:spPr>
          <a:xfrm>
            <a:off x="4800600" y="5345668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25%</a:t>
            </a:r>
            <a:endParaRPr lang="en-GB" dirty="0"/>
          </a:p>
        </p:txBody>
      </p:sp>
      <p:sp>
        <p:nvSpPr>
          <p:cNvPr id="80" name="TextBox 79"/>
          <p:cNvSpPr txBox="1"/>
          <p:nvPr/>
        </p:nvSpPr>
        <p:spPr>
          <a:xfrm>
            <a:off x="5410200" y="4876800"/>
            <a:ext cx="484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3%</a:t>
            </a:r>
            <a:endParaRPr lang="en-GB" dirty="0"/>
          </a:p>
        </p:txBody>
      </p:sp>
      <p:sp>
        <p:nvSpPr>
          <p:cNvPr id="81" name="TextBox 80"/>
          <p:cNvSpPr txBox="1"/>
          <p:nvPr/>
        </p:nvSpPr>
        <p:spPr>
          <a:xfrm>
            <a:off x="5562600" y="4202668"/>
            <a:ext cx="484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4%</a:t>
            </a:r>
            <a:endParaRPr lang="en-GB" dirty="0"/>
          </a:p>
        </p:txBody>
      </p:sp>
      <p:sp>
        <p:nvSpPr>
          <p:cNvPr id="82" name="TextBox 81"/>
          <p:cNvSpPr txBox="1"/>
          <p:nvPr/>
        </p:nvSpPr>
        <p:spPr>
          <a:xfrm>
            <a:off x="6761099" y="2983468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25%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PHC MOU - Money Flow [2 of 5]</a:t>
            </a:r>
            <a:endParaRPr lang="en-GB" dirty="0"/>
          </a:p>
        </p:txBody>
      </p:sp>
      <p:sp>
        <p:nvSpPr>
          <p:cNvPr id="44" name="Rectangle 43"/>
          <p:cNvSpPr/>
          <p:nvPr/>
        </p:nvSpPr>
        <p:spPr>
          <a:xfrm>
            <a:off x="4800600" y="2362200"/>
            <a:ext cx="1752600" cy="762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GB" sz="1600" b="1" dirty="0" smtClean="0"/>
              <a:t>Manpower Supply</a:t>
            </a:r>
          </a:p>
        </p:txBody>
      </p:sp>
      <p:sp>
        <p:nvSpPr>
          <p:cNvPr id="45" name="Rectangle 44"/>
          <p:cNvSpPr/>
          <p:nvPr/>
        </p:nvSpPr>
        <p:spPr>
          <a:xfrm>
            <a:off x="4343400" y="1219200"/>
            <a:ext cx="2667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GB" sz="1600" b="1" dirty="0" smtClean="0"/>
              <a:t>Project Owner</a:t>
            </a:r>
          </a:p>
        </p:txBody>
      </p:sp>
      <p:sp>
        <p:nvSpPr>
          <p:cNvPr id="46" name="Rectangle 45"/>
          <p:cNvSpPr/>
          <p:nvPr/>
        </p:nvSpPr>
        <p:spPr>
          <a:xfrm>
            <a:off x="5943600" y="4343400"/>
            <a:ext cx="2667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GB" sz="1600" b="1" dirty="0" smtClean="0"/>
              <a:t>Tier 1 Subscriber</a:t>
            </a:r>
          </a:p>
        </p:txBody>
      </p:sp>
      <p:sp>
        <p:nvSpPr>
          <p:cNvPr id="47" name="Rectangle 46"/>
          <p:cNvSpPr/>
          <p:nvPr/>
        </p:nvSpPr>
        <p:spPr>
          <a:xfrm>
            <a:off x="5791200" y="5029200"/>
            <a:ext cx="2667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GB" sz="1600" b="1" dirty="0" smtClean="0"/>
              <a:t>Tier 2 Subscriber</a:t>
            </a:r>
          </a:p>
        </p:txBody>
      </p:sp>
      <p:sp>
        <p:nvSpPr>
          <p:cNvPr id="48" name="Rectangle 47"/>
          <p:cNvSpPr/>
          <p:nvPr/>
        </p:nvSpPr>
        <p:spPr>
          <a:xfrm>
            <a:off x="3733800" y="5715000"/>
            <a:ext cx="2667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GB" sz="1600" b="1" dirty="0" smtClean="0"/>
              <a:t>Investor </a:t>
            </a:r>
            <a:r>
              <a:rPr lang="en-GB" sz="1600" b="1" dirty="0" smtClean="0"/>
              <a:t> (TVP)</a:t>
            </a:r>
            <a:endParaRPr lang="en-GB" sz="1600" b="1" dirty="0" smtClean="0"/>
          </a:p>
        </p:txBody>
      </p:sp>
      <p:sp>
        <p:nvSpPr>
          <p:cNvPr id="49" name="Rectangle 48"/>
          <p:cNvSpPr/>
          <p:nvPr/>
        </p:nvSpPr>
        <p:spPr>
          <a:xfrm>
            <a:off x="1676400" y="3276600"/>
            <a:ext cx="2667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GB" sz="1600" b="1" dirty="0" smtClean="0"/>
              <a:t>PHC Owner</a:t>
            </a:r>
          </a:p>
        </p:txBody>
      </p:sp>
      <p:sp>
        <p:nvSpPr>
          <p:cNvPr id="50" name="Rectangle 49"/>
          <p:cNvSpPr/>
          <p:nvPr/>
        </p:nvSpPr>
        <p:spPr>
          <a:xfrm>
            <a:off x="2133600" y="3962400"/>
            <a:ext cx="2667000" cy="5334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GB" sz="1600" b="1" dirty="0" smtClean="0"/>
              <a:t>DT Owner</a:t>
            </a:r>
          </a:p>
        </p:txBody>
      </p:sp>
      <p:sp>
        <p:nvSpPr>
          <p:cNvPr id="51" name="Rectangle 50"/>
          <p:cNvSpPr/>
          <p:nvPr/>
        </p:nvSpPr>
        <p:spPr>
          <a:xfrm>
            <a:off x="2438400" y="4724400"/>
            <a:ext cx="2667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GB" sz="1600" b="1" dirty="0" smtClean="0"/>
              <a:t>The Gateway</a:t>
            </a:r>
          </a:p>
        </p:txBody>
      </p:sp>
      <p:sp>
        <p:nvSpPr>
          <p:cNvPr id="52" name="Rectangle 51"/>
          <p:cNvSpPr/>
          <p:nvPr/>
        </p:nvSpPr>
        <p:spPr>
          <a:xfrm>
            <a:off x="6172200" y="3581400"/>
            <a:ext cx="2667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GB" sz="1600" b="1" dirty="0" smtClean="0"/>
              <a:t>Local Representative</a:t>
            </a:r>
          </a:p>
        </p:txBody>
      </p:sp>
      <p:sp>
        <p:nvSpPr>
          <p:cNvPr id="54" name="Down Arrow 53"/>
          <p:cNvSpPr/>
          <p:nvPr/>
        </p:nvSpPr>
        <p:spPr>
          <a:xfrm>
            <a:off x="5638800" y="1752600"/>
            <a:ext cx="1524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6" name="Straight Arrow Connector 55"/>
          <p:cNvCxnSpPr/>
          <p:nvPr/>
        </p:nvCxnSpPr>
        <p:spPr>
          <a:xfrm flipH="1">
            <a:off x="4114800" y="2819400"/>
            <a:ext cx="4572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>
            <a:off x="4724400" y="3276600"/>
            <a:ext cx="2286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flipH="1">
            <a:off x="5029200" y="3352800"/>
            <a:ext cx="76200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5257800" y="3352800"/>
            <a:ext cx="152400" cy="2209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5410200" y="3352800"/>
            <a:ext cx="381000" cy="1524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>
            <a:off x="5715000" y="3352800"/>
            <a:ext cx="3048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6629400" y="2895600"/>
            <a:ext cx="4572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3962400" y="2983468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70%</a:t>
            </a:r>
            <a:endParaRPr lang="en-GB" dirty="0"/>
          </a:p>
        </p:txBody>
      </p:sp>
      <p:sp>
        <p:nvSpPr>
          <p:cNvPr id="77" name="TextBox 76"/>
          <p:cNvSpPr txBox="1"/>
          <p:nvPr/>
        </p:nvSpPr>
        <p:spPr>
          <a:xfrm>
            <a:off x="4398899" y="3657600"/>
            <a:ext cx="484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0%</a:t>
            </a:r>
            <a:endParaRPr lang="en-GB" dirty="0"/>
          </a:p>
        </p:txBody>
      </p:sp>
      <p:sp>
        <p:nvSpPr>
          <p:cNvPr id="78" name="TextBox 77"/>
          <p:cNvSpPr txBox="1"/>
          <p:nvPr/>
        </p:nvSpPr>
        <p:spPr>
          <a:xfrm>
            <a:off x="4876800" y="4419600"/>
            <a:ext cx="484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5%</a:t>
            </a:r>
            <a:endParaRPr lang="en-GB" dirty="0"/>
          </a:p>
        </p:txBody>
      </p:sp>
      <p:sp>
        <p:nvSpPr>
          <p:cNvPr id="79" name="TextBox 78"/>
          <p:cNvSpPr txBox="1"/>
          <p:nvPr/>
        </p:nvSpPr>
        <p:spPr>
          <a:xfrm>
            <a:off x="4800600" y="5345668"/>
            <a:ext cx="484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3%</a:t>
            </a:r>
            <a:endParaRPr lang="en-GB" dirty="0"/>
          </a:p>
        </p:txBody>
      </p:sp>
      <p:sp>
        <p:nvSpPr>
          <p:cNvPr id="80" name="TextBox 79"/>
          <p:cNvSpPr txBox="1"/>
          <p:nvPr/>
        </p:nvSpPr>
        <p:spPr>
          <a:xfrm>
            <a:off x="5410200" y="4876800"/>
            <a:ext cx="484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1%</a:t>
            </a:r>
            <a:endParaRPr lang="en-GB" dirty="0"/>
          </a:p>
        </p:txBody>
      </p:sp>
      <p:sp>
        <p:nvSpPr>
          <p:cNvPr id="81" name="TextBox 80"/>
          <p:cNvSpPr txBox="1"/>
          <p:nvPr/>
        </p:nvSpPr>
        <p:spPr>
          <a:xfrm>
            <a:off x="5562600" y="4202668"/>
            <a:ext cx="484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1%</a:t>
            </a:r>
            <a:endParaRPr lang="en-GB" dirty="0"/>
          </a:p>
        </p:txBody>
      </p:sp>
      <p:sp>
        <p:nvSpPr>
          <p:cNvPr id="82" name="TextBox 81"/>
          <p:cNvSpPr txBox="1"/>
          <p:nvPr/>
        </p:nvSpPr>
        <p:spPr>
          <a:xfrm>
            <a:off x="6761099" y="2983468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20%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PHC MOU - Money Flow [3 of 4]</a:t>
            </a:r>
            <a:endParaRPr lang="en-GB" dirty="0"/>
          </a:p>
        </p:txBody>
      </p:sp>
      <p:sp>
        <p:nvSpPr>
          <p:cNvPr id="43" name="Rectangle 42"/>
          <p:cNvSpPr/>
          <p:nvPr/>
        </p:nvSpPr>
        <p:spPr>
          <a:xfrm>
            <a:off x="4800600" y="1600200"/>
            <a:ext cx="2667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GB" sz="1600" b="1" dirty="0" smtClean="0"/>
              <a:t>Gateway Subscriber</a:t>
            </a:r>
          </a:p>
          <a:p>
            <a:pPr algn="ctr">
              <a:buNone/>
            </a:pPr>
            <a:r>
              <a:rPr lang="en-GB" sz="1600" b="1" dirty="0" smtClean="0"/>
              <a:t>(including T1 and T2)</a:t>
            </a:r>
          </a:p>
        </p:txBody>
      </p:sp>
      <p:sp>
        <p:nvSpPr>
          <p:cNvPr id="44" name="Rectangle 43"/>
          <p:cNvSpPr/>
          <p:nvPr/>
        </p:nvSpPr>
        <p:spPr>
          <a:xfrm>
            <a:off x="5257800" y="3505200"/>
            <a:ext cx="1752600" cy="762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GB" sz="1600" b="1" dirty="0" smtClean="0"/>
              <a:t>Gateway </a:t>
            </a:r>
          </a:p>
          <a:p>
            <a:pPr algn="ctr">
              <a:buNone/>
            </a:pPr>
            <a:r>
              <a:rPr lang="en-GB" sz="1600" b="1" dirty="0" smtClean="0"/>
              <a:t>Subscription</a:t>
            </a:r>
          </a:p>
          <a:p>
            <a:pPr algn="ctr">
              <a:buNone/>
            </a:pPr>
            <a:r>
              <a:rPr lang="en-GB" sz="1600" b="1" dirty="0" smtClean="0"/>
              <a:t>Revenue</a:t>
            </a:r>
          </a:p>
        </p:txBody>
      </p:sp>
      <p:sp>
        <p:nvSpPr>
          <p:cNvPr id="45" name="Rectangle 44"/>
          <p:cNvSpPr/>
          <p:nvPr/>
        </p:nvSpPr>
        <p:spPr>
          <a:xfrm>
            <a:off x="0" y="5181600"/>
            <a:ext cx="2667000" cy="5334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GB" sz="1600" b="1" dirty="0" smtClean="0"/>
              <a:t>Project Owner</a:t>
            </a:r>
          </a:p>
        </p:txBody>
      </p:sp>
      <p:sp>
        <p:nvSpPr>
          <p:cNvPr id="48" name="Rectangle 47"/>
          <p:cNvSpPr/>
          <p:nvPr/>
        </p:nvSpPr>
        <p:spPr>
          <a:xfrm>
            <a:off x="0" y="5791200"/>
            <a:ext cx="2667000" cy="5334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GB" sz="1600" b="1" dirty="0" smtClean="0"/>
              <a:t>Investor (TVP)</a:t>
            </a:r>
            <a:endParaRPr lang="en-GB" sz="1600" b="1" dirty="0" smtClean="0"/>
          </a:p>
        </p:txBody>
      </p:sp>
      <p:sp>
        <p:nvSpPr>
          <p:cNvPr id="49" name="Rectangle 48"/>
          <p:cNvSpPr/>
          <p:nvPr/>
        </p:nvSpPr>
        <p:spPr>
          <a:xfrm>
            <a:off x="0" y="3352800"/>
            <a:ext cx="2667000" cy="5334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GB" sz="1600" b="1" dirty="0" smtClean="0"/>
              <a:t>PHC Owner</a:t>
            </a:r>
          </a:p>
        </p:txBody>
      </p:sp>
      <p:sp>
        <p:nvSpPr>
          <p:cNvPr id="50" name="Rectangle 49"/>
          <p:cNvSpPr/>
          <p:nvPr/>
        </p:nvSpPr>
        <p:spPr>
          <a:xfrm>
            <a:off x="0" y="3962400"/>
            <a:ext cx="2667000" cy="5334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GB" sz="1600" b="1" dirty="0" smtClean="0"/>
              <a:t>DT Owner</a:t>
            </a:r>
          </a:p>
        </p:txBody>
      </p:sp>
      <p:sp>
        <p:nvSpPr>
          <p:cNvPr id="51" name="Rectangle 50"/>
          <p:cNvSpPr/>
          <p:nvPr/>
        </p:nvSpPr>
        <p:spPr>
          <a:xfrm>
            <a:off x="4800600" y="5410200"/>
            <a:ext cx="2667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GB" sz="1600" b="1" dirty="0" smtClean="0"/>
              <a:t>The Gateway</a:t>
            </a:r>
          </a:p>
        </p:txBody>
      </p:sp>
      <p:sp>
        <p:nvSpPr>
          <p:cNvPr id="52" name="Rectangle 51"/>
          <p:cNvSpPr/>
          <p:nvPr/>
        </p:nvSpPr>
        <p:spPr>
          <a:xfrm>
            <a:off x="0" y="4572000"/>
            <a:ext cx="2667000" cy="5334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GB" sz="1600" b="1" dirty="0" smtClean="0"/>
              <a:t>Local Representative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381000" y="2819400"/>
            <a:ext cx="15872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u="sng" dirty="0" smtClean="0"/>
              <a:t>Not Involved</a:t>
            </a:r>
            <a:endParaRPr lang="en-GB" b="1" u="sng" dirty="0"/>
          </a:p>
        </p:txBody>
      </p:sp>
      <p:sp>
        <p:nvSpPr>
          <p:cNvPr id="54" name="Down Arrow 53"/>
          <p:cNvSpPr/>
          <p:nvPr/>
        </p:nvSpPr>
        <p:spPr>
          <a:xfrm>
            <a:off x="6019800" y="2209800"/>
            <a:ext cx="228600" cy="1066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2" name="Straight Arrow Connector 71"/>
          <p:cNvCxnSpPr/>
          <p:nvPr/>
        </p:nvCxnSpPr>
        <p:spPr>
          <a:xfrm>
            <a:off x="6172200" y="4495800"/>
            <a:ext cx="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6324600" y="4800600"/>
            <a:ext cx="7761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100%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PHC MOU - Money Flow [4 of 4]</a:t>
            </a:r>
            <a:endParaRPr lang="en-GB" dirty="0"/>
          </a:p>
        </p:txBody>
      </p:sp>
      <p:sp>
        <p:nvSpPr>
          <p:cNvPr id="43" name="Rectangle 42"/>
          <p:cNvSpPr/>
          <p:nvPr/>
        </p:nvSpPr>
        <p:spPr>
          <a:xfrm>
            <a:off x="0" y="6096000"/>
            <a:ext cx="2667000" cy="5334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GB" sz="1600" b="1" dirty="0" smtClean="0"/>
              <a:t>Gateway Subscriber</a:t>
            </a:r>
          </a:p>
        </p:txBody>
      </p:sp>
      <p:sp>
        <p:nvSpPr>
          <p:cNvPr id="44" name="Rectangle 43"/>
          <p:cNvSpPr/>
          <p:nvPr/>
        </p:nvSpPr>
        <p:spPr>
          <a:xfrm>
            <a:off x="5105400" y="2819400"/>
            <a:ext cx="1752600" cy="762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GB" sz="1600" b="1" dirty="0" smtClean="0"/>
              <a:t>Investment</a:t>
            </a:r>
          </a:p>
          <a:p>
            <a:pPr algn="ctr">
              <a:buNone/>
            </a:pPr>
            <a:r>
              <a:rPr lang="en-GB" sz="1600" b="1" dirty="0" smtClean="0"/>
              <a:t>Funding</a:t>
            </a:r>
          </a:p>
        </p:txBody>
      </p:sp>
      <p:sp>
        <p:nvSpPr>
          <p:cNvPr id="45" name="Rectangle 44"/>
          <p:cNvSpPr/>
          <p:nvPr/>
        </p:nvSpPr>
        <p:spPr>
          <a:xfrm>
            <a:off x="0" y="2438400"/>
            <a:ext cx="2667000" cy="5334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GB" sz="1600" b="1" dirty="0" smtClean="0"/>
              <a:t>Project Owner</a:t>
            </a:r>
          </a:p>
        </p:txBody>
      </p:sp>
      <p:sp>
        <p:nvSpPr>
          <p:cNvPr id="46" name="Rectangle 45"/>
          <p:cNvSpPr/>
          <p:nvPr/>
        </p:nvSpPr>
        <p:spPr>
          <a:xfrm>
            <a:off x="0" y="4876800"/>
            <a:ext cx="2667000" cy="5334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GB" sz="1600" b="1" dirty="0" smtClean="0"/>
              <a:t>Tier 1 Investor</a:t>
            </a:r>
          </a:p>
        </p:txBody>
      </p:sp>
      <p:sp>
        <p:nvSpPr>
          <p:cNvPr id="47" name="Rectangle 46"/>
          <p:cNvSpPr/>
          <p:nvPr/>
        </p:nvSpPr>
        <p:spPr>
          <a:xfrm>
            <a:off x="0" y="5486400"/>
            <a:ext cx="2667000" cy="5334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GB" sz="1600" b="1" dirty="0" smtClean="0"/>
              <a:t>Tier 2 Investor</a:t>
            </a:r>
          </a:p>
        </p:txBody>
      </p:sp>
      <p:sp>
        <p:nvSpPr>
          <p:cNvPr id="48" name="Rectangle 47"/>
          <p:cNvSpPr/>
          <p:nvPr/>
        </p:nvSpPr>
        <p:spPr>
          <a:xfrm>
            <a:off x="4648200" y="1600200"/>
            <a:ext cx="2667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GB" sz="1600" b="1" dirty="0" smtClean="0"/>
              <a:t>Investor (TVP)</a:t>
            </a:r>
            <a:endParaRPr lang="en-GB" sz="1600" b="1" dirty="0" smtClean="0"/>
          </a:p>
        </p:txBody>
      </p:sp>
      <p:sp>
        <p:nvSpPr>
          <p:cNvPr id="49" name="Rectangle 48"/>
          <p:cNvSpPr/>
          <p:nvPr/>
        </p:nvSpPr>
        <p:spPr>
          <a:xfrm>
            <a:off x="4648200" y="5029200"/>
            <a:ext cx="2667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GB" sz="1600" b="1" dirty="0" smtClean="0"/>
              <a:t>PHC Owner </a:t>
            </a:r>
          </a:p>
        </p:txBody>
      </p:sp>
      <p:sp>
        <p:nvSpPr>
          <p:cNvPr id="50" name="Rectangle 49"/>
          <p:cNvSpPr/>
          <p:nvPr/>
        </p:nvSpPr>
        <p:spPr>
          <a:xfrm>
            <a:off x="0" y="3048000"/>
            <a:ext cx="2667000" cy="5334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GB" sz="1600" b="1" dirty="0" smtClean="0"/>
              <a:t>DT Owner</a:t>
            </a:r>
          </a:p>
        </p:txBody>
      </p:sp>
      <p:sp>
        <p:nvSpPr>
          <p:cNvPr id="51" name="Rectangle 50"/>
          <p:cNvSpPr/>
          <p:nvPr/>
        </p:nvSpPr>
        <p:spPr>
          <a:xfrm>
            <a:off x="0" y="3657600"/>
            <a:ext cx="2667000" cy="5334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GB" sz="1600" b="1" dirty="0" smtClean="0"/>
              <a:t>The Gateway</a:t>
            </a:r>
          </a:p>
        </p:txBody>
      </p:sp>
      <p:sp>
        <p:nvSpPr>
          <p:cNvPr id="52" name="Rectangle 51"/>
          <p:cNvSpPr/>
          <p:nvPr/>
        </p:nvSpPr>
        <p:spPr>
          <a:xfrm>
            <a:off x="0" y="4267200"/>
            <a:ext cx="2667000" cy="5334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GB" sz="1600" b="1" dirty="0" smtClean="0"/>
              <a:t>Local Representative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381000" y="1905000"/>
            <a:ext cx="15872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u="sng" dirty="0" smtClean="0"/>
              <a:t>Not Involved</a:t>
            </a:r>
            <a:endParaRPr lang="en-GB" b="1" u="sng" dirty="0"/>
          </a:p>
        </p:txBody>
      </p:sp>
      <p:sp>
        <p:nvSpPr>
          <p:cNvPr id="54" name="Down Arrow 53"/>
          <p:cNvSpPr/>
          <p:nvPr/>
        </p:nvSpPr>
        <p:spPr>
          <a:xfrm>
            <a:off x="5943600" y="2209800"/>
            <a:ext cx="1524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2" name="Straight Arrow Connector 61"/>
          <p:cNvCxnSpPr/>
          <p:nvPr/>
        </p:nvCxnSpPr>
        <p:spPr>
          <a:xfrm>
            <a:off x="6019800" y="3810000"/>
            <a:ext cx="0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6172200" y="4572000"/>
            <a:ext cx="7761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100%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0" y="2438400"/>
            <a:ext cx="4800600" cy="38401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Global View</a:t>
            </a:r>
          </a:p>
          <a:p>
            <a:pPr lvl="1"/>
            <a:r>
              <a:rPr lang="en-US" dirty="0" err="1" smtClean="0"/>
              <a:t>Mozamique</a:t>
            </a:r>
            <a:r>
              <a:rPr lang="en-US" dirty="0" smtClean="0"/>
              <a:t>, Nigeria</a:t>
            </a:r>
            <a:r>
              <a:rPr lang="en-US" dirty="0" smtClean="0"/>
              <a:t>, India,</a:t>
            </a:r>
          </a:p>
          <a:p>
            <a:pPr lvl="1"/>
            <a:r>
              <a:rPr lang="en-US" dirty="0" smtClean="0"/>
              <a:t>Trinidad, Angola … </a:t>
            </a:r>
          </a:p>
          <a:p>
            <a:pPr lvl="1"/>
            <a:r>
              <a:rPr lang="en-US" dirty="0" smtClean="0"/>
              <a:t>(+ </a:t>
            </a:r>
            <a:r>
              <a:rPr lang="en-US" i="1" dirty="0" smtClean="0"/>
              <a:t>others  …)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Local Template</a:t>
            </a:r>
          </a:p>
          <a:p>
            <a:pPr lvl="1"/>
            <a:r>
              <a:rPr lang="en-US" dirty="0" smtClean="0"/>
              <a:t>Addressing Common Factors</a:t>
            </a:r>
          </a:p>
          <a:p>
            <a:pPr lvl="2"/>
            <a:r>
              <a:rPr lang="en-US" dirty="0" smtClean="0"/>
              <a:t>Human Factors</a:t>
            </a:r>
          </a:p>
          <a:p>
            <a:pPr lvl="2"/>
            <a:r>
              <a:rPr lang="en-US" dirty="0" smtClean="0"/>
              <a:t>Organization</a:t>
            </a:r>
            <a:endParaRPr lang="en-US" dirty="0" smtClean="0"/>
          </a:p>
          <a:p>
            <a:pPr lvl="2"/>
            <a:r>
              <a:rPr lang="en-US" dirty="0" smtClean="0"/>
              <a:t>Communication</a:t>
            </a:r>
          </a:p>
          <a:p>
            <a:pPr lvl="2"/>
            <a:r>
              <a:rPr lang="en-US" dirty="0" smtClean="0"/>
              <a:t>Risk (Schedule and Cost)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Are Attempting</a:t>
            </a:r>
            <a:endParaRPr lang="en-US" dirty="0"/>
          </a:p>
        </p:txBody>
      </p:sp>
      <p:pic>
        <p:nvPicPr>
          <p:cNvPr id="12" name="Picture 11" descr="David Winter Small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00200" y="2313801"/>
            <a:ext cx="790575" cy="1181100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1447800" y="3609201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200" dirty="0" smtClean="0"/>
              <a:t>David Winter</a:t>
            </a:r>
            <a:endParaRPr lang="en-GB" sz="1200" dirty="0"/>
          </a:p>
        </p:txBody>
      </p:sp>
      <p:sp>
        <p:nvSpPr>
          <p:cNvPr id="18" name="TextBox 17"/>
          <p:cNvSpPr txBox="1"/>
          <p:nvPr/>
        </p:nvSpPr>
        <p:spPr>
          <a:xfrm>
            <a:off x="1905000" y="1295400"/>
            <a:ext cx="7239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Rapid Government</a:t>
            </a:r>
            <a:r>
              <a:rPr lang="en-US" sz="1600" dirty="0" smtClean="0"/>
              <a:t> </a:t>
            </a:r>
            <a:r>
              <a:rPr lang="en-US" sz="2800" dirty="0" smtClean="0"/>
              <a:t>Transformation</a:t>
            </a:r>
          </a:p>
          <a:p>
            <a:pPr lvl="1"/>
            <a:r>
              <a:rPr lang="en-US" sz="1600" dirty="0" smtClean="0"/>
              <a:t>		By Innovative Reform of Project Control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554162"/>
            <a:ext cx="71628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Building </a:t>
            </a:r>
            <a:r>
              <a:rPr lang="en-US" dirty="0" smtClean="0"/>
              <a:t>Centers </a:t>
            </a:r>
            <a:r>
              <a:rPr lang="en-US" dirty="0" smtClean="0"/>
              <a:t>of Excellence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Commercial  Service to Projects</a:t>
            </a:r>
          </a:p>
          <a:p>
            <a:pPr lvl="3"/>
            <a:r>
              <a:rPr lang="en-US" dirty="0" smtClean="0"/>
              <a:t>Independent Project Review (IPR)</a:t>
            </a:r>
            <a:endParaRPr lang="en-US" dirty="0" smtClean="0"/>
          </a:p>
          <a:p>
            <a:pPr lvl="3"/>
            <a:r>
              <a:rPr lang="en-US" dirty="0" smtClean="0"/>
              <a:t>Schedule Risk Analysis (SRA) </a:t>
            </a:r>
          </a:p>
          <a:p>
            <a:pPr lvl="3"/>
            <a:r>
              <a:rPr lang="en-US" dirty="0" smtClean="0"/>
              <a:t>Project Health Control (PHC)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Phased Development</a:t>
            </a:r>
          </a:p>
          <a:p>
            <a:pPr lvl="3"/>
            <a:r>
              <a:rPr lang="en-US" dirty="0" smtClean="0"/>
              <a:t>Begin with one Country</a:t>
            </a:r>
          </a:p>
          <a:p>
            <a:pPr lvl="3"/>
            <a:r>
              <a:rPr lang="en-US" dirty="0" smtClean="0"/>
              <a:t>Roll out to the rest (template)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Venture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554162"/>
            <a:ext cx="71628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What Does a Project Cost?</a:t>
            </a:r>
          </a:p>
          <a:p>
            <a:pPr lvl="1"/>
            <a:r>
              <a:rPr lang="en-US" dirty="0" smtClean="0"/>
              <a:t>Past Experience an Indication of Future?</a:t>
            </a:r>
          </a:p>
          <a:p>
            <a:endParaRPr lang="en-US" dirty="0" smtClean="0"/>
          </a:p>
          <a:p>
            <a:r>
              <a:rPr lang="en-US" dirty="0" smtClean="0"/>
              <a:t>What Should it Cost?</a:t>
            </a:r>
          </a:p>
          <a:p>
            <a:endParaRPr lang="en-US" dirty="0" smtClean="0"/>
          </a:p>
          <a:p>
            <a:pPr lvl="2"/>
            <a:r>
              <a:rPr lang="en-US" dirty="0" smtClean="0"/>
              <a:t>Cost of Steelwork and Machinery</a:t>
            </a:r>
          </a:p>
          <a:p>
            <a:pPr lvl="3"/>
            <a:r>
              <a:rPr lang="en-US" dirty="0" smtClean="0"/>
              <a:t>Is what it is!</a:t>
            </a:r>
          </a:p>
          <a:p>
            <a:pPr lvl="3"/>
            <a:endParaRPr lang="en-US" dirty="0" smtClean="0"/>
          </a:p>
          <a:p>
            <a:pPr lvl="2"/>
            <a:r>
              <a:rPr lang="en-US" dirty="0" smtClean="0"/>
              <a:t>Cost Related to People</a:t>
            </a:r>
          </a:p>
          <a:p>
            <a:pPr lvl="3"/>
            <a:r>
              <a:rPr lang="en-US" dirty="0" smtClean="0"/>
              <a:t>Time Billing</a:t>
            </a:r>
          </a:p>
          <a:p>
            <a:pPr lvl="3"/>
            <a:r>
              <a:rPr lang="en-US" dirty="0" smtClean="0"/>
              <a:t>Environment</a:t>
            </a:r>
          </a:p>
          <a:p>
            <a:pPr lvl="3"/>
            <a:r>
              <a:rPr lang="en-US" dirty="0" smtClean="0"/>
              <a:t>Subsistence</a:t>
            </a:r>
          </a:p>
          <a:p>
            <a:pPr lvl="3"/>
            <a:r>
              <a:rPr lang="en-US" dirty="0" smtClean="0"/>
              <a:t>Welfare</a:t>
            </a:r>
          </a:p>
          <a:p>
            <a:pPr lvl="3"/>
            <a:r>
              <a:rPr lang="en-US" dirty="0" smtClean="0"/>
              <a:t>Consequence of Missed Targets </a:t>
            </a:r>
          </a:p>
          <a:p>
            <a:pPr lvl="4"/>
            <a:r>
              <a:rPr lang="en-US" dirty="0" smtClean="0"/>
              <a:t>(extended land lease, delayed access to production)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Should This Venture Start?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554162"/>
            <a:ext cx="71628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Poor Control = High People Cost</a:t>
            </a:r>
          </a:p>
          <a:p>
            <a:pPr lvl="1"/>
            <a:r>
              <a:rPr lang="en-US" dirty="0" smtClean="0"/>
              <a:t>People Cost Categories:</a:t>
            </a:r>
          </a:p>
          <a:p>
            <a:pPr lvl="1"/>
            <a:endParaRPr lang="en-US" dirty="0" smtClean="0"/>
          </a:p>
          <a:p>
            <a:pPr lvl="3"/>
            <a:r>
              <a:rPr lang="en-US" dirty="0" smtClean="0"/>
              <a:t>Information Fragmentation</a:t>
            </a:r>
          </a:p>
          <a:p>
            <a:pPr lvl="3"/>
            <a:r>
              <a:rPr lang="en-US" dirty="0" smtClean="0"/>
              <a:t>Loss of Expertise</a:t>
            </a:r>
          </a:p>
          <a:p>
            <a:pPr lvl="3"/>
            <a:r>
              <a:rPr lang="en-US" dirty="0" smtClean="0"/>
              <a:t>Meeting Overload</a:t>
            </a:r>
          </a:p>
          <a:p>
            <a:pPr lvl="3"/>
            <a:r>
              <a:rPr lang="en-US" dirty="0" smtClean="0"/>
              <a:t>Job Protection</a:t>
            </a:r>
          </a:p>
          <a:p>
            <a:pPr lvl="3"/>
            <a:r>
              <a:rPr lang="en-US" dirty="0" smtClean="0"/>
              <a:t>Personal Economics (greed)</a:t>
            </a:r>
          </a:p>
          <a:p>
            <a:pPr lvl="3"/>
            <a:r>
              <a:rPr lang="en-US" dirty="0" smtClean="0"/>
              <a:t>Enthusiasm  Drain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Project Control?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554162"/>
            <a:ext cx="71628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Poor Project Health = Project Failure</a:t>
            </a:r>
          </a:p>
          <a:p>
            <a:pPr lvl="3"/>
            <a:r>
              <a:rPr lang="en-US" dirty="0" smtClean="0"/>
              <a:t>“A healthy project is one where Deliverables are clearly defined and their Status known precisely, on a day to day basis.”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Staff see PHC as something useful</a:t>
            </a:r>
          </a:p>
          <a:p>
            <a:pPr lvl="3"/>
            <a:r>
              <a:rPr lang="en-US" dirty="0" smtClean="0"/>
              <a:t>As a point of reference </a:t>
            </a:r>
          </a:p>
          <a:p>
            <a:pPr lvl="3"/>
            <a:r>
              <a:rPr lang="en-US" dirty="0" smtClean="0"/>
              <a:t>As an easy way to report status updates</a:t>
            </a:r>
          </a:p>
          <a:p>
            <a:pPr lvl="3">
              <a:buNone/>
            </a:pPr>
            <a:endParaRPr lang="en-US" dirty="0" smtClean="0"/>
          </a:p>
          <a:p>
            <a:pPr lvl="1"/>
            <a:r>
              <a:rPr lang="en-US" dirty="0" smtClean="0"/>
              <a:t>Management see that PHC = Visibility</a:t>
            </a:r>
          </a:p>
          <a:p>
            <a:pPr lvl="3"/>
            <a:r>
              <a:rPr lang="en-US" dirty="0" smtClean="0"/>
              <a:t>Dashboard view of project progress</a:t>
            </a:r>
          </a:p>
          <a:p>
            <a:pPr lvl="3"/>
            <a:endParaRPr lang="en-US" dirty="0" smtClean="0"/>
          </a:p>
          <a:p>
            <a:pPr lvl="1"/>
            <a:r>
              <a:rPr lang="en-US" dirty="0" smtClean="0"/>
              <a:t>The Accountant sees PHC as net ‘extra’ cost</a:t>
            </a:r>
          </a:p>
          <a:p>
            <a:pPr lvl="3"/>
            <a:r>
              <a:rPr lang="en-US" dirty="0" smtClean="0">
                <a:solidFill>
                  <a:srgbClr val="FF0000"/>
                </a:solidFill>
              </a:rPr>
              <a:t>The accountant is wrong!</a:t>
            </a:r>
          </a:p>
          <a:p>
            <a:pPr lvl="3"/>
            <a:r>
              <a:rPr lang="en-US" dirty="0" smtClean="0"/>
              <a:t>Cost of poor Project Health not considered</a:t>
            </a:r>
          </a:p>
          <a:p>
            <a:pPr lvl="3"/>
            <a:endParaRPr lang="en-US" dirty="0" smtClean="0"/>
          </a:p>
          <a:p>
            <a:pPr lvl="3">
              <a:buNone/>
            </a:pPr>
            <a:r>
              <a:rPr lang="en-US" dirty="0" smtClean="0"/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Project ‘Health’ Control?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554162"/>
            <a:ext cx="71628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 Project-wide Suggestion Box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Feedback Steps:</a:t>
            </a:r>
          </a:p>
          <a:p>
            <a:pPr lvl="4"/>
            <a:r>
              <a:rPr lang="en-US" dirty="0" smtClean="0"/>
              <a:t>Log into personal dashboard</a:t>
            </a:r>
          </a:p>
          <a:p>
            <a:pPr lvl="4"/>
            <a:r>
              <a:rPr lang="en-US" dirty="0" smtClean="0"/>
              <a:t>Pick an item (Concern, Deliverable, Action)</a:t>
            </a:r>
          </a:p>
          <a:p>
            <a:pPr lvl="4"/>
            <a:r>
              <a:rPr lang="en-US" dirty="0" smtClean="0"/>
              <a:t>Work on item and report (finished or snag)</a:t>
            </a:r>
          </a:p>
          <a:p>
            <a:pPr lvl="4"/>
            <a:r>
              <a:rPr lang="en-US" dirty="0" smtClean="0"/>
              <a:t>Bounce around items (working and reporting)</a:t>
            </a:r>
          </a:p>
          <a:p>
            <a:pPr lvl="4"/>
            <a:r>
              <a:rPr lang="en-US" dirty="0" smtClean="0"/>
              <a:t>Next day log into an updated dashboard</a:t>
            </a:r>
          </a:p>
          <a:p>
            <a:pPr lvl="3">
              <a:buNone/>
            </a:pPr>
            <a:endParaRPr lang="en-US" dirty="0" smtClean="0"/>
          </a:p>
          <a:p>
            <a:pPr lvl="1"/>
            <a:r>
              <a:rPr lang="en-US" dirty="0" smtClean="0"/>
              <a:t>Feedback  Means What?:</a:t>
            </a:r>
          </a:p>
          <a:p>
            <a:pPr lvl="3"/>
            <a:r>
              <a:rPr lang="en-US" dirty="0" smtClean="0"/>
              <a:t>To Staff – (unobtrusive, easy reporting)</a:t>
            </a:r>
          </a:p>
          <a:p>
            <a:pPr lvl="3"/>
            <a:r>
              <a:rPr lang="en-US" dirty="0" smtClean="0"/>
              <a:t>To Management – (continuous updated status) </a:t>
            </a:r>
          </a:p>
          <a:p>
            <a:pPr lvl="3"/>
            <a:r>
              <a:rPr lang="en-US" dirty="0" smtClean="0"/>
              <a:t>To PHC Admin – (the ‘whole picture’ view)</a:t>
            </a:r>
          </a:p>
          <a:p>
            <a:pPr lvl="3"/>
            <a:endParaRPr lang="en-US" dirty="0" smtClean="0"/>
          </a:p>
          <a:p>
            <a:pPr lvl="3">
              <a:buNone/>
            </a:pPr>
            <a:r>
              <a:rPr lang="en-US" dirty="0" smtClean="0"/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Feedback Cycle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554162"/>
            <a:ext cx="71628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 Project-wide Suggestion Box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Browser Login </a:t>
            </a:r>
            <a:r>
              <a:rPr lang="en-US" dirty="0" err="1" smtClean="0"/>
              <a:t>vs</a:t>
            </a:r>
            <a:r>
              <a:rPr lang="en-US" dirty="0" smtClean="0"/>
              <a:t> Paper Forms</a:t>
            </a:r>
          </a:p>
          <a:p>
            <a:pPr lvl="3"/>
            <a:r>
              <a:rPr lang="en-US" dirty="0" smtClean="0"/>
              <a:t>Network not always available</a:t>
            </a:r>
          </a:p>
          <a:p>
            <a:pPr lvl="3"/>
            <a:r>
              <a:rPr lang="en-US" dirty="0" smtClean="0"/>
              <a:t>Field Service Coordinator as a reporting node</a:t>
            </a:r>
          </a:p>
          <a:p>
            <a:pPr lvl="3">
              <a:buNone/>
            </a:pPr>
            <a:endParaRPr lang="en-US" dirty="0" smtClean="0"/>
          </a:p>
          <a:p>
            <a:pPr lvl="1"/>
            <a:r>
              <a:rPr lang="en-US" dirty="0" smtClean="0"/>
              <a:t>DT Communications Technology</a:t>
            </a:r>
          </a:p>
          <a:p>
            <a:pPr lvl="3"/>
            <a:r>
              <a:rPr lang="en-US" dirty="0" smtClean="0"/>
              <a:t>Taking the browser to the field</a:t>
            </a:r>
          </a:p>
          <a:p>
            <a:pPr lvl="3"/>
            <a:r>
              <a:rPr lang="en-US" dirty="0" smtClean="0"/>
              <a:t>Enabling PHC deployment in rural areas</a:t>
            </a:r>
          </a:p>
          <a:p>
            <a:pPr lvl="3"/>
            <a:r>
              <a:rPr lang="en-US" dirty="0" smtClean="0"/>
              <a:t>Taking the PHC Suggestion Box nationwide! </a:t>
            </a:r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>
              <a:buNone/>
            </a:pPr>
            <a:r>
              <a:rPr lang="en-US" dirty="0" smtClean="0"/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Communications Network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554162"/>
            <a:ext cx="71628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 Legion of Deployed Staff</a:t>
            </a:r>
          </a:p>
          <a:p>
            <a:pPr lvl="1"/>
            <a:r>
              <a:rPr lang="en-US" dirty="0" smtClean="0"/>
              <a:t>For the Nations Projects</a:t>
            </a:r>
          </a:p>
          <a:p>
            <a:pPr lvl="1"/>
            <a:r>
              <a:rPr lang="en-US" dirty="0" smtClean="0"/>
              <a:t>For the Transformation (surplus </a:t>
            </a:r>
            <a:r>
              <a:rPr lang="en-US" dirty="0" err="1" smtClean="0"/>
              <a:t>soakup</a:t>
            </a:r>
            <a:r>
              <a:rPr lang="en-US" dirty="0" smtClean="0"/>
              <a:t>)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Tier 1 – Global Management</a:t>
            </a:r>
          </a:p>
          <a:p>
            <a:pPr lvl="3"/>
            <a:r>
              <a:rPr lang="en-US" dirty="0" smtClean="0"/>
              <a:t>Global team (technical, finance, marketing, operations)</a:t>
            </a:r>
          </a:p>
          <a:p>
            <a:pPr lvl="3"/>
            <a:r>
              <a:rPr lang="en-US" dirty="0" smtClean="0"/>
              <a:t>The board (</a:t>
            </a:r>
            <a:r>
              <a:rPr lang="en-US" dirty="0" err="1" smtClean="0"/>
              <a:t>ceo</a:t>
            </a:r>
            <a:r>
              <a:rPr lang="en-US" dirty="0" smtClean="0"/>
              <a:t>, management team representatives)</a:t>
            </a:r>
          </a:p>
          <a:p>
            <a:pPr lvl="3"/>
            <a:r>
              <a:rPr lang="en-US" dirty="0" smtClean="0"/>
              <a:t>Investment partners (institutional, shareholders, banks)</a:t>
            </a:r>
          </a:p>
          <a:p>
            <a:pPr lvl="3">
              <a:buNone/>
            </a:pPr>
            <a:endParaRPr lang="en-US" dirty="0" smtClean="0"/>
          </a:p>
          <a:p>
            <a:pPr lvl="1"/>
            <a:r>
              <a:rPr lang="en-US" dirty="0" smtClean="0"/>
              <a:t>Tier 2 – Local Management</a:t>
            </a:r>
          </a:p>
          <a:p>
            <a:pPr lvl="3"/>
            <a:r>
              <a:rPr lang="en-US" dirty="0" smtClean="0"/>
              <a:t>Local team (technical, finance, marketing, operations)</a:t>
            </a:r>
          </a:p>
          <a:p>
            <a:pPr lvl="3"/>
            <a:r>
              <a:rPr lang="en-US" dirty="0" smtClean="0"/>
              <a:t>The board (</a:t>
            </a:r>
            <a:r>
              <a:rPr lang="en-US" dirty="0" err="1" smtClean="0"/>
              <a:t>ceo</a:t>
            </a:r>
            <a:r>
              <a:rPr lang="en-US" dirty="0" smtClean="0"/>
              <a:t>, local team reps, government reps)</a:t>
            </a:r>
          </a:p>
          <a:p>
            <a:pPr lvl="3"/>
            <a:r>
              <a:rPr lang="en-US" dirty="0" smtClean="0"/>
              <a:t>Clients (project owners)</a:t>
            </a:r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>
              <a:buNone/>
            </a:pPr>
            <a:r>
              <a:rPr lang="en-US" dirty="0" smtClean="0"/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People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10673</TotalTime>
  <Words>786</Words>
  <Application>Microsoft Office PowerPoint</Application>
  <PresentationFormat>On-screen Show (4:3)</PresentationFormat>
  <Paragraphs>231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Concourse</vt:lpstr>
      <vt:lpstr>Project Control Venture</vt:lpstr>
      <vt:lpstr>What We Are Attempting</vt:lpstr>
      <vt:lpstr>The Venture</vt:lpstr>
      <vt:lpstr>Why Should This Venture Start?</vt:lpstr>
      <vt:lpstr>Why Project Control?</vt:lpstr>
      <vt:lpstr>Why Project ‘Health’ Control?</vt:lpstr>
      <vt:lpstr>The Feedback Cycle</vt:lpstr>
      <vt:lpstr>The Communications Network</vt:lpstr>
      <vt:lpstr>The People</vt:lpstr>
      <vt:lpstr>The Plan - Timing</vt:lpstr>
      <vt:lpstr>The Plan - Finance</vt:lpstr>
      <vt:lpstr>The Projects</vt:lpstr>
      <vt:lpstr>Next Steps</vt:lpstr>
      <vt:lpstr>PHC MOU - Money Flow [1 of 4]</vt:lpstr>
      <vt:lpstr>PHC MOU - Money Flow [2 of 5]</vt:lpstr>
      <vt:lpstr>PHC MOU - Money Flow [3 of 4]</vt:lpstr>
      <vt:lpstr>PHC MOU - Money Flow [4 of 4]</vt:lpstr>
    </vt:vector>
  </TitlesOfParts>
  <Company>Chevron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 Winter</dc:creator>
  <cp:lastModifiedBy>davidwinterg8</cp:lastModifiedBy>
  <cp:revision>245</cp:revision>
  <dcterms:created xsi:type="dcterms:W3CDTF">2013-07-28T07:24:25Z</dcterms:created>
  <dcterms:modified xsi:type="dcterms:W3CDTF">2017-05-09T14:12:53Z</dcterms:modified>
</cp:coreProperties>
</file>