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7" r:id="rId16"/>
    <p:sldId id="275" r:id="rId17"/>
    <p:sldId id="276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81B142D1-DFEA-4F5E-9652-6647CD3D16C2}" type="datetimeFigureOut">
              <a:rPr lang="en-GB" smtClean="0"/>
              <a:pPr/>
              <a:t>09/05/2017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584DC506-D147-4164-B2B3-AAF2A4F311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CE853-CC9D-44FB-8AC1-3A185C03C2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727A7-2461-45EE-B139-492FC87A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Project Control Venture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Innovating Project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Feasibility Study</a:t>
            </a:r>
          </a:p>
          <a:p>
            <a:pPr lvl="1"/>
            <a:r>
              <a:rPr lang="en-US" dirty="0" smtClean="0"/>
              <a:t>Start Up</a:t>
            </a:r>
          </a:p>
          <a:p>
            <a:pPr lvl="3"/>
            <a:r>
              <a:rPr lang="en-US" dirty="0" smtClean="0"/>
              <a:t>The Training Centre</a:t>
            </a:r>
          </a:p>
          <a:p>
            <a:pPr lvl="3"/>
            <a:r>
              <a:rPr lang="en-US" dirty="0" smtClean="0"/>
              <a:t>Pilot Projects</a:t>
            </a:r>
          </a:p>
          <a:p>
            <a:pPr lvl="4"/>
            <a:r>
              <a:rPr lang="en-US" dirty="0" smtClean="0"/>
              <a:t>Small</a:t>
            </a:r>
          </a:p>
          <a:p>
            <a:pPr lvl="4"/>
            <a:r>
              <a:rPr lang="en-US" dirty="0" smtClean="0"/>
              <a:t>Medium</a:t>
            </a:r>
          </a:p>
          <a:p>
            <a:pPr lvl="4"/>
            <a:r>
              <a:rPr lang="en-US" dirty="0" smtClean="0"/>
              <a:t>Large</a:t>
            </a:r>
          </a:p>
          <a:p>
            <a:pPr lvl="1"/>
            <a:r>
              <a:rPr lang="en-US" dirty="0" smtClean="0"/>
              <a:t>Roll out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5</a:t>
            </a:r>
            <a:r>
              <a:rPr lang="en-GB" dirty="0" smtClean="0"/>
              <a:t>-Year Projections</a:t>
            </a:r>
            <a:endParaRPr lang="en-US" dirty="0" smtClean="0"/>
          </a:p>
          <a:p>
            <a:pPr lvl="1"/>
            <a:r>
              <a:rPr lang="en-US" dirty="0" smtClean="0"/>
              <a:t>Illustrations</a:t>
            </a:r>
          </a:p>
          <a:p>
            <a:pPr lvl="1"/>
            <a:r>
              <a:rPr lang="en-US" dirty="0" smtClean="0"/>
              <a:t>Scenarios</a:t>
            </a:r>
          </a:p>
          <a:p>
            <a:pPr lvl="3"/>
            <a:endParaRPr lang="en-US" dirty="0" smtClean="0"/>
          </a:p>
          <a:p>
            <a:pPr lvl="3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 - Timing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</a:t>
            </a:r>
            <a:r>
              <a:rPr lang="en-GB" dirty="0" smtClean="0"/>
              <a:t>-Year Projections</a:t>
            </a:r>
            <a:endParaRPr lang="en-US" dirty="0" smtClean="0"/>
          </a:p>
          <a:p>
            <a:pPr lvl="1"/>
            <a:r>
              <a:rPr lang="en-US" dirty="0" smtClean="0"/>
              <a:t>Illustrations</a:t>
            </a:r>
          </a:p>
          <a:p>
            <a:pPr lvl="2"/>
            <a:r>
              <a:rPr lang="en-US" dirty="0" smtClean="0"/>
              <a:t>Profit &amp; Loss</a:t>
            </a:r>
          </a:p>
          <a:p>
            <a:pPr lvl="2"/>
            <a:r>
              <a:rPr lang="en-US" dirty="0" smtClean="0"/>
              <a:t>Balance Sheet</a:t>
            </a:r>
          </a:p>
          <a:p>
            <a:pPr lvl="2"/>
            <a:r>
              <a:rPr lang="en-US" dirty="0" smtClean="0"/>
              <a:t>Cash Flow Statement</a:t>
            </a:r>
          </a:p>
          <a:p>
            <a:pPr lvl="2"/>
            <a:r>
              <a:rPr lang="en-US" dirty="0" smtClean="0"/>
              <a:t>Income &amp; Expenditures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Scenarios</a:t>
            </a:r>
          </a:p>
          <a:p>
            <a:pPr lvl="2"/>
            <a:r>
              <a:rPr lang="en-US" dirty="0" smtClean="0"/>
              <a:t>Year 1 (all scenarios)</a:t>
            </a:r>
          </a:p>
          <a:p>
            <a:pPr lvl="2"/>
            <a:r>
              <a:rPr lang="en-US" dirty="0" smtClean="0"/>
              <a:t>Years 2 to 5</a:t>
            </a:r>
          </a:p>
          <a:p>
            <a:pPr lvl="3"/>
            <a:r>
              <a:rPr lang="en-US" dirty="0" smtClean="0"/>
              <a:t>Target </a:t>
            </a:r>
          </a:p>
          <a:p>
            <a:pPr lvl="3"/>
            <a:r>
              <a:rPr lang="en-US" dirty="0" smtClean="0"/>
              <a:t>Conservative</a:t>
            </a:r>
          </a:p>
          <a:p>
            <a:pPr lvl="3"/>
            <a:r>
              <a:rPr lang="en-US" dirty="0" smtClean="0"/>
              <a:t>Ambitious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 - Finance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Portfolio</a:t>
            </a:r>
          </a:p>
          <a:p>
            <a:pPr lvl="1"/>
            <a:r>
              <a:rPr lang="en-US" dirty="0" smtClean="0"/>
              <a:t>The Oil &amp; Gas Industry</a:t>
            </a:r>
          </a:p>
          <a:p>
            <a:pPr lvl="1"/>
            <a:r>
              <a:rPr lang="en-US" dirty="0" smtClean="0"/>
              <a:t>The Power Industry</a:t>
            </a:r>
          </a:p>
          <a:p>
            <a:pPr lvl="1"/>
            <a:r>
              <a:rPr lang="en-US" dirty="0" smtClean="0"/>
              <a:t>The Water Industry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endParaRPr lang="en-US" dirty="0" smtClean="0"/>
          </a:p>
          <a:p>
            <a:r>
              <a:rPr lang="en-GB" dirty="0" smtClean="0"/>
              <a:t>Each Project</a:t>
            </a:r>
            <a:endParaRPr lang="en-US" dirty="0" smtClean="0"/>
          </a:p>
          <a:p>
            <a:pPr lvl="1"/>
            <a:r>
              <a:rPr lang="en-US" dirty="0" smtClean="0"/>
              <a:t>Free Feasibility Study</a:t>
            </a:r>
          </a:p>
          <a:p>
            <a:pPr lvl="1"/>
            <a:r>
              <a:rPr lang="en-US" dirty="0" smtClean="0"/>
              <a:t>Risk Free Trial</a:t>
            </a:r>
          </a:p>
          <a:p>
            <a:pPr lvl="1"/>
            <a:r>
              <a:rPr lang="en-US" dirty="0" smtClean="0"/>
              <a:t>Continuation</a:t>
            </a:r>
          </a:p>
          <a:p>
            <a:pPr lvl="3"/>
            <a:endParaRPr lang="en-US" dirty="0" smtClean="0"/>
          </a:p>
          <a:p>
            <a:pPr lvl="3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come as far as we can in preparing the way for a launch of the Project Control Venture.</a:t>
            </a:r>
          </a:p>
          <a:p>
            <a:endParaRPr lang="en-US" dirty="0" smtClean="0"/>
          </a:p>
          <a:p>
            <a:r>
              <a:rPr lang="en-US" dirty="0" smtClean="0"/>
              <a:t>What is needed now is interest from the Government of one of the four nations and start of a feasibility study with participation of a government nominated person.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PHC MOU - Money Flow [1 of 4]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800600" y="2362200"/>
            <a:ext cx="17526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PHC License Revenue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43400" y="1219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Project Owner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4343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Tier 1 Subscriber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029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Tier 2 Subscriber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33800" y="57150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Investor (TVP) </a:t>
            </a:r>
            <a:endParaRPr lang="en-GB" sz="1600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1676400" y="32766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PHC Owner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133600" y="3962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DT Owner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38400" y="4724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The Gateway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72200" y="3581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Local Representative</a:t>
            </a:r>
          </a:p>
        </p:txBody>
      </p:sp>
      <p:sp>
        <p:nvSpPr>
          <p:cNvPr id="54" name="Down Arrow 53"/>
          <p:cNvSpPr/>
          <p:nvPr/>
        </p:nvSpPr>
        <p:spPr>
          <a:xfrm>
            <a:off x="5638800" y="17526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4114800" y="28194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724400" y="32766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029200" y="3352800"/>
            <a:ext cx="76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257800" y="3352800"/>
            <a:ext cx="1524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410200" y="3352800"/>
            <a:ext cx="381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715000" y="33528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29400" y="28956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962400" y="298346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32%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4398899" y="365760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10%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4876800" y="44196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1%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4800600" y="534566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25%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5410200" y="48768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3%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5562600" y="4202668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4%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6761099" y="298346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25%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PHC MOU - Money Flow [2 of 5]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800600" y="2362200"/>
            <a:ext cx="17526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Manpower Supply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43400" y="1219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Project Owner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4343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Tier 1 Subscriber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029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Tier 2 Subscriber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33800" y="57150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Investor </a:t>
            </a:r>
            <a:r>
              <a:rPr lang="en-GB" sz="1600" b="1" dirty="0" smtClean="0"/>
              <a:t> (TVP)</a:t>
            </a:r>
            <a:endParaRPr lang="en-GB" sz="1600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1676400" y="32766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PHC Owner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133600" y="39624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DT Owner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38400" y="4724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The Gateway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72200" y="3581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Local Representative</a:t>
            </a:r>
          </a:p>
        </p:txBody>
      </p:sp>
      <p:sp>
        <p:nvSpPr>
          <p:cNvPr id="54" name="Down Arrow 53"/>
          <p:cNvSpPr/>
          <p:nvPr/>
        </p:nvSpPr>
        <p:spPr>
          <a:xfrm>
            <a:off x="5638800" y="17526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4114800" y="28194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724400" y="3276600"/>
            <a:ext cx="228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029200" y="3352800"/>
            <a:ext cx="76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257800" y="3352800"/>
            <a:ext cx="1524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410200" y="3352800"/>
            <a:ext cx="381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715000" y="33528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629400" y="28956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962400" y="298346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70%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4398899" y="36576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0%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4876800" y="44196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5%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4800600" y="5345668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3%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5410200" y="4876800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1%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5562600" y="4202668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1%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6761099" y="2983468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PHC MOU - Money Flow [3 of 4]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4800600" y="1600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Gateway Subscriber</a:t>
            </a:r>
          </a:p>
          <a:p>
            <a:pPr algn="ctr">
              <a:buNone/>
            </a:pPr>
            <a:r>
              <a:rPr lang="en-GB" sz="1600" b="1" dirty="0" smtClean="0"/>
              <a:t>(including T1 and T2)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57800" y="3505200"/>
            <a:ext cx="17526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Gateway </a:t>
            </a:r>
          </a:p>
          <a:p>
            <a:pPr algn="ctr">
              <a:buNone/>
            </a:pPr>
            <a:r>
              <a:rPr lang="en-GB" sz="1600" b="1" dirty="0" smtClean="0"/>
              <a:t>Subscription</a:t>
            </a:r>
          </a:p>
          <a:p>
            <a:pPr algn="ctr">
              <a:buNone/>
            </a:pPr>
            <a:r>
              <a:rPr lang="en-GB" sz="1600" b="1" dirty="0" smtClean="0"/>
              <a:t>Revenue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51816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Project Owner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0" y="57912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Investor (TVP)</a:t>
            </a:r>
            <a:endParaRPr lang="en-GB" sz="1600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0" y="33528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PHC Owner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0" y="39624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DT Owner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800600" y="5410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The Gateway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0" y="45720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Local Representative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2819400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Not Involved</a:t>
            </a:r>
            <a:endParaRPr lang="en-GB" b="1" u="sng" dirty="0"/>
          </a:p>
        </p:txBody>
      </p:sp>
      <p:sp>
        <p:nvSpPr>
          <p:cNvPr id="54" name="Down Arrow 53"/>
          <p:cNvSpPr/>
          <p:nvPr/>
        </p:nvSpPr>
        <p:spPr>
          <a:xfrm>
            <a:off x="6019800" y="22098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172200" y="4495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324600" y="48006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PHC MOU - Money Flow [4 of 4]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0" y="60960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Gateway Subscriber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105400" y="2819400"/>
            <a:ext cx="1752600" cy="7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Investment</a:t>
            </a:r>
          </a:p>
          <a:p>
            <a:pPr algn="ctr">
              <a:buNone/>
            </a:pPr>
            <a:r>
              <a:rPr lang="en-GB" sz="1600" b="1" dirty="0" smtClean="0"/>
              <a:t>Funding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24384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Project Owner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0" y="48768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Tier 1 Investor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54864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Tier 2 Investor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648200" y="1600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Investor (TVP)</a:t>
            </a:r>
            <a:endParaRPr lang="en-GB" sz="1600" b="1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4648200" y="50292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PHC Owner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0" y="30480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DT Owner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36576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The Gateway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0" y="4267200"/>
            <a:ext cx="2667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1600" b="1" dirty="0" smtClean="0"/>
              <a:t>Local Representative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1000" y="1905000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Not Involved</a:t>
            </a:r>
            <a:endParaRPr lang="en-GB" b="1" u="sng" dirty="0"/>
          </a:p>
        </p:txBody>
      </p:sp>
      <p:sp>
        <p:nvSpPr>
          <p:cNvPr id="54" name="Down Arrow 53"/>
          <p:cNvSpPr/>
          <p:nvPr/>
        </p:nvSpPr>
        <p:spPr>
          <a:xfrm>
            <a:off x="5943600" y="2209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019800" y="3810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72200" y="457200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438400"/>
            <a:ext cx="4800600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Global View</a:t>
            </a:r>
          </a:p>
          <a:p>
            <a:pPr lvl="1"/>
            <a:r>
              <a:rPr lang="en-US" dirty="0" err="1" smtClean="0"/>
              <a:t>Mozamique</a:t>
            </a:r>
            <a:r>
              <a:rPr lang="en-US" dirty="0" smtClean="0"/>
              <a:t>, Nigeria</a:t>
            </a:r>
            <a:r>
              <a:rPr lang="en-US" dirty="0" smtClean="0"/>
              <a:t>, India,</a:t>
            </a:r>
          </a:p>
          <a:p>
            <a:pPr lvl="1"/>
            <a:r>
              <a:rPr lang="en-US" dirty="0" smtClean="0"/>
              <a:t>Trinidad, Angola … </a:t>
            </a:r>
          </a:p>
          <a:p>
            <a:pPr lvl="1"/>
            <a:r>
              <a:rPr lang="en-US" dirty="0" smtClean="0"/>
              <a:t>(+ </a:t>
            </a:r>
            <a:r>
              <a:rPr lang="en-US" i="1" dirty="0" smtClean="0"/>
              <a:t>others  …)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 Template</a:t>
            </a:r>
          </a:p>
          <a:p>
            <a:pPr lvl="1"/>
            <a:r>
              <a:rPr lang="en-US" dirty="0" smtClean="0"/>
              <a:t>Addressing Common Factors</a:t>
            </a:r>
          </a:p>
          <a:p>
            <a:pPr lvl="2"/>
            <a:r>
              <a:rPr lang="en-US" dirty="0" smtClean="0"/>
              <a:t>Human Factors</a:t>
            </a:r>
          </a:p>
          <a:p>
            <a:pPr lvl="2"/>
            <a:r>
              <a:rPr lang="en-US" dirty="0" smtClean="0"/>
              <a:t>Organization</a:t>
            </a:r>
            <a:endParaRPr lang="en-US" dirty="0" smtClean="0"/>
          </a:p>
          <a:p>
            <a:pPr lvl="2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Risk (Schedule and Cost)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Attempting</a:t>
            </a:r>
            <a:endParaRPr lang="en-US" dirty="0"/>
          </a:p>
        </p:txBody>
      </p:sp>
      <p:pic>
        <p:nvPicPr>
          <p:cNvPr id="12" name="Picture 11" descr="David Winter Smal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313801"/>
            <a:ext cx="790575" cy="11811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47800" y="3609201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David Winter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12954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Rapid Government</a:t>
            </a:r>
            <a:r>
              <a:rPr lang="en-US" sz="1600" dirty="0" smtClean="0"/>
              <a:t> </a:t>
            </a:r>
            <a:r>
              <a:rPr lang="en-US" sz="2800" dirty="0" smtClean="0"/>
              <a:t>Transformation</a:t>
            </a:r>
          </a:p>
          <a:p>
            <a:pPr lvl="1"/>
            <a:r>
              <a:rPr lang="en-US" sz="1600" dirty="0" smtClean="0"/>
              <a:t>		By Innovative Reform of Project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Building </a:t>
            </a:r>
            <a:r>
              <a:rPr lang="en-US" dirty="0" smtClean="0"/>
              <a:t>Centers </a:t>
            </a:r>
            <a:r>
              <a:rPr lang="en-US" dirty="0" smtClean="0"/>
              <a:t>of Excellence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Commercial  Service to Projects</a:t>
            </a:r>
          </a:p>
          <a:p>
            <a:pPr lvl="3"/>
            <a:r>
              <a:rPr lang="en-US" dirty="0" smtClean="0"/>
              <a:t>Independent Project Review (IPR)</a:t>
            </a:r>
            <a:endParaRPr lang="en-US" dirty="0" smtClean="0"/>
          </a:p>
          <a:p>
            <a:pPr lvl="3"/>
            <a:r>
              <a:rPr lang="en-US" dirty="0" smtClean="0"/>
              <a:t>Schedule Risk Analysis (SRA) </a:t>
            </a:r>
          </a:p>
          <a:p>
            <a:pPr lvl="3"/>
            <a:r>
              <a:rPr lang="en-US" dirty="0" smtClean="0"/>
              <a:t>Project Health Control (PHC)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Phased Development</a:t>
            </a:r>
          </a:p>
          <a:p>
            <a:pPr lvl="3"/>
            <a:r>
              <a:rPr lang="en-US" dirty="0" smtClean="0"/>
              <a:t>Begin with one Country</a:t>
            </a:r>
          </a:p>
          <a:p>
            <a:pPr lvl="3"/>
            <a:r>
              <a:rPr lang="en-US" dirty="0" smtClean="0"/>
              <a:t>Roll out to the rest (template)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Venture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a Project Cost?</a:t>
            </a:r>
          </a:p>
          <a:p>
            <a:pPr lvl="1"/>
            <a:r>
              <a:rPr lang="en-US" dirty="0" smtClean="0"/>
              <a:t>Past Experience an Indication of Future?</a:t>
            </a:r>
          </a:p>
          <a:p>
            <a:endParaRPr lang="en-US" dirty="0" smtClean="0"/>
          </a:p>
          <a:p>
            <a:r>
              <a:rPr lang="en-US" dirty="0" smtClean="0"/>
              <a:t>What Should it Cost?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Cost of Steelwork and Machinery</a:t>
            </a:r>
          </a:p>
          <a:p>
            <a:pPr lvl="3"/>
            <a:r>
              <a:rPr lang="en-US" dirty="0" smtClean="0"/>
              <a:t>Is what it is!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Cost Related to People</a:t>
            </a:r>
          </a:p>
          <a:p>
            <a:pPr lvl="3"/>
            <a:r>
              <a:rPr lang="en-US" dirty="0" smtClean="0"/>
              <a:t>Time Billing</a:t>
            </a:r>
          </a:p>
          <a:p>
            <a:pPr lvl="3"/>
            <a:r>
              <a:rPr lang="en-US" dirty="0" smtClean="0"/>
              <a:t>Environment</a:t>
            </a:r>
          </a:p>
          <a:p>
            <a:pPr lvl="3"/>
            <a:r>
              <a:rPr lang="en-US" dirty="0" smtClean="0"/>
              <a:t>Subsistence</a:t>
            </a:r>
          </a:p>
          <a:p>
            <a:pPr lvl="3"/>
            <a:r>
              <a:rPr lang="en-US" dirty="0" smtClean="0"/>
              <a:t>Welfare</a:t>
            </a:r>
          </a:p>
          <a:p>
            <a:pPr lvl="3"/>
            <a:r>
              <a:rPr lang="en-US" dirty="0" smtClean="0"/>
              <a:t>Consequence of Missed Targets </a:t>
            </a:r>
          </a:p>
          <a:p>
            <a:pPr lvl="4"/>
            <a:r>
              <a:rPr lang="en-US" dirty="0" smtClean="0"/>
              <a:t>(extended land lease, delayed access to production)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This Venture Start?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Poor Control = High People Cost</a:t>
            </a:r>
          </a:p>
          <a:p>
            <a:pPr lvl="1"/>
            <a:r>
              <a:rPr lang="en-US" dirty="0" smtClean="0"/>
              <a:t>People Cost Categories:</a:t>
            </a:r>
          </a:p>
          <a:p>
            <a:pPr lvl="1"/>
            <a:endParaRPr lang="en-US" dirty="0" smtClean="0"/>
          </a:p>
          <a:p>
            <a:pPr lvl="3"/>
            <a:r>
              <a:rPr lang="en-US" dirty="0" smtClean="0"/>
              <a:t>Information Fragmentation</a:t>
            </a:r>
          </a:p>
          <a:p>
            <a:pPr lvl="3"/>
            <a:r>
              <a:rPr lang="en-US" dirty="0" smtClean="0"/>
              <a:t>Loss of Expertise</a:t>
            </a:r>
          </a:p>
          <a:p>
            <a:pPr lvl="3"/>
            <a:r>
              <a:rPr lang="en-US" dirty="0" smtClean="0"/>
              <a:t>Meeting Overload</a:t>
            </a:r>
          </a:p>
          <a:p>
            <a:pPr lvl="3"/>
            <a:r>
              <a:rPr lang="en-US" dirty="0" smtClean="0"/>
              <a:t>Job Protection</a:t>
            </a:r>
          </a:p>
          <a:p>
            <a:pPr lvl="3"/>
            <a:r>
              <a:rPr lang="en-US" dirty="0" smtClean="0"/>
              <a:t>Personal Economics (greed)</a:t>
            </a:r>
          </a:p>
          <a:p>
            <a:pPr lvl="3"/>
            <a:r>
              <a:rPr lang="en-US" dirty="0" smtClean="0"/>
              <a:t>Enthusiasm  Drain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Project Control?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Poor Project Health = Project Failure</a:t>
            </a:r>
          </a:p>
          <a:p>
            <a:pPr lvl="3"/>
            <a:r>
              <a:rPr lang="en-US" dirty="0" smtClean="0"/>
              <a:t>“A healthy project is one where Deliverables are clearly defined and their Status known precisely, on a day to day basis.”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Staff see PHC as something useful</a:t>
            </a:r>
          </a:p>
          <a:p>
            <a:pPr lvl="3"/>
            <a:r>
              <a:rPr lang="en-US" dirty="0" smtClean="0"/>
              <a:t>As a point of reference </a:t>
            </a:r>
          </a:p>
          <a:p>
            <a:pPr lvl="3"/>
            <a:r>
              <a:rPr lang="en-US" dirty="0" smtClean="0"/>
              <a:t>As an easy way to report status updates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Management see that PHC = Visibility</a:t>
            </a:r>
          </a:p>
          <a:p>
            <a:pPr lvl="3"/>
            <a:r>
              <a:rPr lang="en-US" dirty="0" smtClean="0"/>
              <a:t>Dashboard view of project progress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The Accountant sees PHC as net ‘extra’ cost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The accountant is wrong!</a:t>
            </a:r>
          </a:p>
          <a:p>
            <a:pPr lvl="3"/>
            <a:r>
              <a:rPr lang="en-US" dirty="0" smtClean="0"/>
              <a:t>Cost of poor Project Health not considered</a:t>
            </a:r>
          </a:p>
          <a:p>
            <a:pPr lvl="3"/>
            <a:endParaRPr lang="en-US" dirty="0" smtClean="0"/>
          </a:p>
          <a:p>
            <a:pPr lvl="3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Project ‘Health’ Control?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Project-wide Suggestion Box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Feedback Steps:</a:t>
            </a:r>
          </a:p>
          <a:p>
            <a:pPr lvl="4"/>
            <a:r>
              <a:rPr lang="en-US" dirty="0" smtClean="0"/>
              <a:t>Log into personal dashboard</a:t>
            </a:r>
          </a:p>
          <a:p>
            <a:pPr lvl="4"/>
            <a:r>
              <a:rPr lang="en-US" dirty="0" smtClean="0"/>
              <a:t>Pick an item (Concern, Deliverable, Action)</a:t>
            </a:r>
          </a:p>
          <a:p>
            <a:pPr lvl="4"/>
            <a:r>
              <a:rPr lang="en-US" dirty="0" smtClean="0"/>
              <a:t>Work on item and report (finished or snag)</a:t>
            </a:r>
          </a:p>
          <a:p>
            <a:pPr lvl="4"/>
            <a:r>
              <a:rPr lang="en-US" dirty="0" smtClean="0"/>
              <a:t>Bounce around items (working and reporting)</a:t>
            </a:r>
          </a:p>
          <a:p>
            <a:pPr lvl="4"/>
            <a:r>
              <a:rPr lang="en-US" dirty="0" smtClean="0"/>
              <a:t>Next day log into an updated dashboard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Feedback  Means What?:</a:t>
            </a:r>
          </a:p>
          <a:p>
            <a:pPr lvl="3"/>
            <a:r>
              <a:rPr lang="en-US" dirty="0" smtClean="0"/>
              <a:t>To Staff – (unobtrusive, easy reporting)</a:t>
            </a:r>
          </a:p>
          <a:p>
            <a:pPr lvl="3"/>
            <a:r>
              <a:rPr lang="en-US" dirty="0" smtClean="0"/>
              <a:t>To Management – (continuous updated status) </a:t>
            </a:r>
          </a:p>
          <a:p>
            <a:pPr lvl="3"/>
            <a:r>
              <a:rPr lang="en-US" dirty="0" smtClean="0"/>
              <a:t>To PHC Admin – (the ‘whole picture’ view)</a:t>
            </a:r>
          </a:p>
          <a:p>
            <a:pPr lvl="3"/>
            <a:endParaRPr lang="en-US" dirty="0" smtClean="0"/>
          </a:p>
          <a:p>
            <a:pPr lvl="3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Feedback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Project-wide Suggestion Box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Browser Login </a:t>
            </a:r>
            <a:r>
              <a:rPr lang="en-US" dirty="0" err="1" smtClean="0"/>
              <a:t>vs</a:t>
            </a:r>
            <a:r>
              <a:rPr lang="en-US" dirty="0" smtClean="0"/>
              <a:t> Paper Forms</a:t>
            </a:r>
          </a:p>
          <a:p>
            <a:pPr lvl="3"/>
            <a:r>
              <a:rPr lang="en-US" dirty="0" smtClean="0"/>
              <a:t>Network not always available</a:t>
            </a:r>
          </a:p>
          <a:p>
            <a:pPr lvl="3"/>
            <a:r>
              <a:rPr lang="en-US" dirty="0" smtClean="0"/>
              <a:t>Field Service Coordinator as a reporting node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DT Communications Technology</a:t>
            </a:r>
          </a:p>
          <a:p>
            <a:pPr lvl="3"/>
            <a:r>
              <a:rPr lang="en-US" dirty="0" smtClean="0"/>
              <a:t>Taking the browser to the field</a:t>
            </a:r>
          </a:p>
          <a:p>
            <a:pPr lvl="3"/>
            <a:r>
              <a:rPr lang="en-US" dirty="0" smtClean="0"/>
              <a:t>Enabling PHC deployment in rural areas</a:t>
            </a:r>
          </a:p>
          <a:p>
            <a:pPr lvl="3"/>
            <a:r>
              <a:rPr lang="en-US" dirty="0" smtClean="0"/>
              <a:t>Taking the PHC Suggestion Box nationwide! 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Communications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54162"/>
            <a:ext cx="716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Legion of Deployed Staff</a:t>
            </a:r>
          </a:p>
          <a:p>
            <a:pPr lvl="1"/>
            <a:r>
              <a:rPr lang="en-US" dirty="0" smtClean="0"/>
              <a:t>For the Nations Projects</a:t>
            </a:r>
          </a:p>
          <a:p>
            <a:pPr lvl="1"/>
            <a:r>
              <a:rPr lang="en-US" dirty="0" smtClean="0"/>
              <a:t>For the Transformation (surplus </a:t>
            </a:r>
            <a:r>
              <a:rPr lang="en-US" dirty="0" err="1" smtClean="0"/>
              <a:t>soakup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Tier 1 – Global Management</a:t>
            </a:r>
          </a:p>
          <a:p>
            <a:pPr lvl="3"/>
            <a:r>
              <a:rPr lang="en-US" dirty="0" smtClean="0"/>
              <a:t>Global team (technical, finance, marketing, operations)</a:t>
            </a:r>
          </a:p>
          <a:p>
            <a:pPr lvl="3"/>
            <a:r>
              <a:rPr lang="en-US" dirty="0" smtClean="0"/>
              <a:t>The board (</a:t>
            </a:r>
            <a:r>
              <a:rPr lang="en-US" dirty="0" err="1" smtClean="0"/>
              <a:t>ceo</a:t>
            </a:r>
            <a:r>
              <a:rPr lang="en-US" dirty="0" smtClean="0"/>
              <a:t>, management team representatives)</a:t>
            </a:r>
          </a:p>
          <a:p>
            <a:pPr lvl="3"/>
            <a:r>
              <a:rPr lang="en-US" dirty="0" smtClean="0"/>
              <a:t>Investment partners (institutional, shareholders, banks)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Tier 2 – Local Management</a:t>
            </a:r>
          </a:p>
          <a:p>
            <a:pPr lvl="3"/>
            <a:r>
              <a:rPr lang="en-US" dirty="0" smtClean="0"/>
              <a:t>Local team (technical, finance, marketing, operations)</a:t>
            </a:r>
          </a:p>
          <a:p>
            <a:pPr lvl="3"/>
            <a:r>
              <a:rPr lang="en-US" dirty="0" smtClean="0"/>
              <a:t>The board (</a:t>
            </a:r>
            <a:r>
              <a:rPr lang="en-US" dirty="0" err="1" smtClean="0"/>
              <a:t>ceo</a:t>
            </a:r>
            <a:r>
              <a:rPr lang="en-US" dirty="0" smtClean="0"/>
              <a:t>, local team reps, government reps)</a:t>
            </a:r>
          </a:p>
          <a:p>
            <a:pPr lvl="3"/>
            <a:r>
              <a:rPr lang="en-US" dirty="0" smtClean="0"/>
              <a:t>Clients (project owners)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10673</TotalTime>
  <Words>786</Words>
  <Application>Microsoft Office PowerPoint</Application>
  <PresentationFormat>On-screen Show (4:3)</PresentationFormat>
  <Paragraphs>231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Project Control Venture</vt:lpstr>
      <vt:lpstr>What We Are Attempting</vt:lpstr>
      <vt:lpstr>The Venture</vt:lpstr>
      <vt:lpstr>Why Should This Venture Start?</vt:lpstr>
      <vt:lpstr>Why Project Control?</vt:lpstr>
      <vt:lpstr>Why Project ‘Health’ Control?</vt:lpstr>
      <vt:lpstr>The Feedback Cycle</vt:lpstr>
      <vt:lpstr>The Communications Network</vt:lpstr>
      <vt:lpstr>The People</vt:lpstr>
      <vt:lpstr>The Plan - Timing</vt:lpstr>
      <vt:lpstr>The Plan - Finance</vt:lpstr>
      <vt:lpstr>The Projects</vt:lpstr>
      <vt:lpstr>Next Steps</vt:lpstr>
      <vt:lpstr>PHC MOU - Money Flow [1 of 4]</vt:lpstr>
      <vt:lpstr>PHC MOU - Money Flow [2 of 5]</vt:lpstr>
      <vt:lpstr>PHC MOU - Money Flow [3 of 4]</vt:lpstr>
      <vt:lpstr>PHC MOU - Money Flow [4 of 4]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Winter</dc:creator>
  <cp:lastModifiedBy>davidwinterg8</cp:lastModifiedBy>
  <cp:revision>245</cp:revision>
  <dcterms:created xsi:type="dcterms:W3CDTF">2013-07-28T07:24:25Z</dcterms:created>
  <dcterms:modified xsi:type="dcterms:W3CDTF">2017-05-09T14:12:53Z</dcterms:modified>
</cp:coreProperties>
</file>